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Helvetica Neue"/>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11" Type="http://schemas.openxmlformats.org/officeDocument/2006/relationships/slide" Target="slides/slide6.xml"/><Relationship Id="rId22" Type="http://schemas.openxmlformats.org/officeDocument/2006/relationships/font" Target="fonts/HelveticaNeue-italic.fntdata"/><Relationship Id="rId10" Type="http://schemas.openxmlformats.org/officeDocument/2006/relationships/slide" Target="slides/slide5.xml"/><Relationship Id="rId21" Type="http://schemas.openxmlformats.org/officeDocument/2006/relationships/font" Target="fonts/HelveticaNeue-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HelveticaNeue-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76fec6167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76fec616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6fec6167e_0_3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6fec6167e_0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6fec6167e_0_4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6fec6167e_0_4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76fec6167e_0_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76fec6167e_0_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6fec6167e_0_5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6fec6167e_0_5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6fec6167e_0_5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76fec6167e_0_5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76fec6167e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76fec6167e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76fec6167e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76fec6167e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76fec6167e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6fec6167e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76fec6167e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76fec6167e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76fec6167e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6fec6167e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76fec6167e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6fec6167e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6fec6167e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6fec6167e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6fec6167e_0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6fec6167e_0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33600"/>
            <a:ext cx="8520600" cy="43155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1600"/>
              </a:spcAft>
              <a:buNone/>
            </a:pPr>
            <a:r>
              <a:rPr lang="en" sz="4800">
                <a:solidFill>
                  <a:srgbClr val="324158"/>
                </a:solidFill>
                <a:latin typeface="Helvetica Neue"/>
                <a:ea typeface="Helvetica Neue"/>
                <a:cs typeface="Helvetica Neue"/>
                <a:sym typeface="Helvetica Neue"/>
              </a:rPr>
              <a:t>What </a:t>
            </a:r>
            <a:r>
              <a:rPr lang="en" sz="4800">
                <a:solidFill>
                  <a:srgbClr val="BADA55"/>
                </a:solidFill>
                <a:latin typeface="Helvetica Neue"/>
                <a:ea typeface="Helvetica Neue"/>
                <a:cs typeface="Helvetica Neue"/>
                <a:sym typeface="Helvetica Neue"/>
              </a:rPr>
              <a:t>if</a:t>
            </a:r>
            <a:r>
              <a:rPr lang="en" sz="4800">
                <a:solidFill>
                  <a:srgbClr val="324158"/>
                </a:solidFill>
                <a:latin typeface="Helvetica Neue"/>
                <a:ea typeface="Helvetica Neue"/>
                <a:cs typeface="Helvetica Neue"/>
                <a:sym typeface="Helvetica Neue"/>
              </a:rPr>
              <a:t>...there was a </a:t>
            </a:r>
            <a:r>
              <a:rPr lang="en" sz="4800">
                <a:solidFill>
                  <a:srgbClr val="BADA55"/>
                </a:solidFill>
                <a:latin typeface="Helvetica Neue"/>
                <a:ea typeface="Helvetica Neue"/>
                <a:cs typeface="Helvetica Neue"/>
                <a:sym typeface="Helvetica Neue"/>
              </a:rPr>
              <a:t>dinosaur</a:t>
            </a:r>
            <a:r>
              <a:rPr lang="en" sz="4800">
                <a:solidFill>
                  <a:srgbClr val="324158"/>
                </a:solidFill>
                <a:latin typeface="Helvetica Neue"/>
                <a:ea typeface="Helvetica Neue"/>
                <a:cs typeface="Helvetica Neue"/>
                <a:sym typeface="Helvetica Neue"/>
              </a:rPr>
              <a:t>  called a roof lizard?</a:t>
            </a:r>
            <a:endParaRPr sz="1800">
              <a:solidFill>
                <a:srgbClr val="324158"/>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2"/>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Where</a:t>
            </a:r>
            <a:r>
              <a:rPr lang="en">
                <a:solidFill>
                  <a:srgbClr val="324158"/>
                </a:solidFill>
              </a:rPr>
              <a:t> does it live</a:t>
            </a:r>
            <a:r>
              <a:rPr lang="en">
                <a:solidFill>
                  <a:srgbClr val="BADA55"/>
                </a:solidFill>
              </a:rPr>
              <a:t>?</a:t>
            </a:r>
            <a:endParaRPr>
              <a:solidFill>
                <a:srgbClr val="BADA5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When</a:t>
            </a:r>
            <a:r>
              <a:rPr lang="en">
                <a:solidFill>
                  <a:srgbClr val="324158"/>
                </a:solidFill>
              </a:rPr>
              <a:t> would be a good time to see it</a:t>
            </a:r>
            <a:r>
              <a:rPr lang="en">
                <a:solidFill>
                  <a:srgbClr val="BADA55"/>
                </a:solidFill>
              </a:rPr>
              <a:t>?</a:t>
            </a:r>
            <a:endParaRPr>
              <a:solidFill>
                <a:srgbClr val="BADA5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4"/>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Why</a:t>
            </a:r>
            <a:r>
              <a:rPr lang="en">
                <a:solidFill>
                  <a:srgbClr val="324158"/>
                </a:solidFill>
              </a:rPr>
              <a:t> are they important to our planet</a:t>
            </a:r>
            <a:r>
              <a:rPr lang="en">
                <a:solidFill>
                  <a:srgbClr val="BADA55"/>
                </a:solidFill>
              </a:rPr>
              <a:t>?</a:t>
            </a:r>
            <a:endParaRPr>
              <a:solidFill>
                <a:srgbClr val="BADA5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Huh?</a:t>
            </a:r>
            <a:r>
              <a:rPr lang="en">
                <a:solidFill>
                  <a:srgbClr val="324158"/>
                </a:solidFill>
              </a:rPr>
              <a:t> What confuses you about it</a:t>
            </a:r>
            <a:r>
              <a:rPr lang="en">
                <a:solidFill>
                  <a:srgbClr val="BADA55"/>
                </a:solidFill>
              </a:rPr>
              <a:t>?</a:t>
            </a:r>
            <a:endParaRPr>
              <a:solidFill>
                <a:srgbClr val="BADA55"/>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Wow!</a:t>
            </a:r>
            <a:r>
              <a:rPr lang="en">
                <a:solidFill>
                  <a:srgbClr val="324158"/>
                </a:solidFill>
              </a:rPr>
              <a:t> What makes it awesome</a:t>
            </a:r>
            <a:r>
              <a:rPr lang="en">
                <a:solidFill>
                  <a:srgbClr val="BADA55"/>
                </a:solidFill>
              </a:rPr>
              <a:t>?</a:t>
            </a:r>
            <a:endParaRPr>
              <a:solidFill>
                <a:srgbClr val="BADA5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77525"/>
            <a:ext cx="8520600" cy="492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800">
                <a:solidFill>
                  <a:srgbClr val="324158"/>
                </a:solidFill>
                <a:latin typeface="Times New Roman"/>
                <a:ea typeface="Times New Roman"/>
                <a:cs typeface="Times New Roman"/>
                <a:sym typeface="Times New Roman"/>
              </a:rPr>
              <a:t>A </a:t>
            </a:r>
            <a:r>
              <a:rPr b="1" lang="en" sz="4800">
                <a:solidFill>
                  <a:srgbClr val="BADA55"/>
                </a:solidFill>
                <a:latin typeface="Times New Roman"/>
                <a:ea typeface="Times New Roman"/>
                <a:cs typeface="Times New Roman"/>
                <a:sym typeface="Times New Roman"/>
              </a:rPr>
              <a:t>Roof</a:t>
            </a:r>
            <a:r>
              <a:rPr b="1" lang="en" sz="4800">
                <a:solidFill>
                  <a:srgbClr val="324158"/>
                </a:solidFill>
                <a:latin typeface="Times New Roman"/>
                <a:ea typeface="Times New Roman"/>
                <a:cs typeface="Times New Roman"/>
                <a:sym typeface="Times New Roman"/>
              </a:rPr>
              <a:t> Lizard</a:t>
            </a:r>
            <a:endParaRPr sz="4800">
              <a:solidFill>
                <a:srgbClr val="324158"/>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sz="1200">
              <a:solidFill>
                <a:srgbClr val="324158"/>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lang="en" sz="1600">
                <a:solidFill>
                  <a:srgbClr val="324158"/>
                </a:solidFill>
                <a:latin typeface="Times New Roman"/>
                <a:ea typeface="Times New Roman"/>
                <a:cs typeface="Times New Roman"/>
                <a:sym typeface="Times New Roman"/>
              </a:rPr>
              <a:t>(Draw what you think a Roof Lizard might look like)</a:t>
            </a:r>
            <a:endParaRPr sz="1600">
              <a:solidFill>
                <a:srgbClr val="324158"/>
              </a:solidFill>
              <a:latin typeface="Times New Roman"/>
              <a:ea typeface="Times New Roman"/>
              <a:cs typeface="Times New Roman"/>
              <a:sym typeface="Times New Roman"/>
            </a:endParaRPr>
          </a:p>
          <a:p>
            <a:pPr indent="0" lvl="0" marL="0" rtl="0" algn="ctr">
              <a:lnSpc>
                <a:spcPct val="115000"/>
              </a:lnSpc>
              <a:spcBef>
                <a:spcPts val="0"/>
              </a:spcBef>
              <a:spcAft>
                <a:spcPts val="1000"/>
              </a:spcAft>
              <a:buClr>
                <a:schemeClr val="dk1"/>
              </a:buClr>
              <a:buSzPts val="1100"/>
              <a:buFont typeface="Arial"/>
              <a:buNone/>
            </a:pPr>
            <a:r>
              <a:t/>
            </a:r>
            <a:endParaRPr b="1" sz="7200">
              <a:solidFill>
                <a:srgbClr val="324158"/>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69700"/>
            <a:ext cx="8520600" cy="499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rgbClr val="324158"/>
                </a:solidFill>
                <a:latin typeface="Times New Roman"/>
                <a:ea typeface="Times New Roman"/>
                <a:cs typeface="Times New Roman"/>
                <a:sym typeface="Times New Roman"/>
              </a:rPr>
              <a:t>The roof lizard is as big as a bus! It walks on four legs, but its front legs are shorter than its hind legs. While it has five toes on each of its front feet, its back feet only have three toes each. Its head is very small in proportion to the rest of its body. In fact, its brain is no bigger than that of a dog. The roof lizard’s mouth is like a horny beak with no front teeth. Toward the back of its mouth, it has tiny, triangular teeth it uses to grind its food. Running along the spine of its arched back, from their neck to their tail, is a double row of kite shaped plates. At the end of its tail is a pair of long spikes.</a:t>
            </a:r>
            <a:endParaRPr sz="1600">
              <a:solidFill>
                <a:srgbClr val="324158"/>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600">
              <a:solidFill>
                <a:srgbClr val="324158"/>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lang="en" sz="1600">
                <a:solidFill>
                  <a:srgbClr val="324158"/>
                </a:solidFill>
                <a:latin typeface="Times New Roman"/>
                <a:ea typeface="Times New Roman"/>
                <a:cs typeface="Times New Roman"/>
                <a:sym typeface="Times New Roman"/>
              </a:rPr>
              <a:t>(Now, using the description above, try drawing the Roof Lizard again.)</a:t>
            </a:r>
            <a:endParaRPr sz="1600">
              <a:solidFill>
                <a:srgbClr val="324158"/>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t/>
            </a:r>
            <a:endParaRPr sz="1600">
              <a:solidFill>
                <a:srgbClr val="324158"/>
              </a:solidFill>
              <a:latin typeface="Times New Roman"/>
              <a:ea typeface="Times New Roman"/>
              <a:cs typeface="Times New Roman"/>
              <a:sym typeface="Times New Roman"/>
            </a:endParaRPr>
          </a:p>
          <a:p>
            <a:pPr indent="0" lvl="0" marL="0" rtl="0" algn="ctr">
              <a:spcBef>
                <a:spcPts val="10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6"/>
          <p:cNvSpPr txBox="1"/>
          <p:nvPr/>
        </p:nvSpPr>
        <p:spPr>
          <a:xfrm>
            <a:off x="1386725" y="4770225"/>
            <a:ext cx="4450200" cy="23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000"/>
              </a:spcAft>
              <a:buNone/>
            </a:pPr>
            <a:r>
              <a:t/>
            </a:r>
            <a:endParaRPr/>
          </a:p>
        </p:txBody>
      </p:sp>
      <p:sp>
        <p:nvSpPr>
          <p:cNvPr id="70" name="Google Shape;70;p16"/>
          <p:cNvSpPr txBox="1"/>
          <p:nvPr/>
        </p:nvSpPr>
        <p:spPr>
          <a:xfrm>
            <a:off x="0" y="0"/>
            <a:ext cx="9073800" cy="5009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100">
                <a:solidFill>
                  <a:srgbClr val="324158"/>
                </a:solidFill>
                <a:latin typeface="Times New Roman"/>
                <a:ea typeface="Times New Roman"/>
                <a:cs typeface="Times New Roman"/>
                <a:sym typeface="Times New Roman"/>
              </a:rPr>
              <a:t>Meet the Roof Lizard!</a:t>
            </a:r>
            <a:endParaRPr sz="2100">
              <a:solidFill>
                <a:srgbClr val="324158"/>
              </a:solidFill>
              <a:latin typeface="Times New Roman"/>
              <a:ea typeface="Times New Roman"/>
              <a:cs typeface="Times New Roman"/>
              <a:sym typeface="Times New Roman"/>
            </a:endParaRPr>
          </a:p>
          <a:p>
            <a:pPr indent="0" lvl="0" marL="0" rtl="0" algn="ctr">
              <a:spcBef>
                <a:spcPts val="0"/>
              </a:spcBef>
              <a:spcAft>
                <a:spcPts val="0"/>
              </a:spcAft>
              <a:buNone/>
            </a:pPr>
            <a:r>
              <a:t/>
            </a:r>
            <a:endParaRPr sz="2100">
              <a:solidFill>
                <a:srgbClr val="324158"/>
              </a:solidFill>
              <a:latin typeface="Times New Roman"/>
              <a:ea typeface="Times New Roman"/>
              <a:cs typeface="Times New Roman"/>
              <a:sym typeface="Times New Roman"/>
            </a:endParaRPr>
          </a:p>
        </p:txBody>
      </p:sp>
      <p:pic>
        <p:nvPicPr>
          <p:cNvPr descr="File:Stegosaurus BW.jpg" id="71" name="Google Shape;71;p16"/>
          <p:cNvPicPr preferRelativeResize="0"/>
          <p:nvPr/>
        </p:nvPicPr>
        <p:blipFill>
          <a:blip r:embed="rId3">
            <a:alphaModFix/>
          </a:blip>
          <a:stretch>
            <a:fillRect/>
          </a:stretch>
        </p:blipFill>
        <p:spPr>
          <a:xfrm>
            <a:off x="1537913" y="579250"/>
            <a:ext cx="6068176" cy="4430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111500"/>
            <a:ext cx="8520600" cy="493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u="sng">
                <a:latin typeface="Times New Roman"/>
                <a:ea typeface="Times New Roman"/>
                <a:cs typeface="Times New Roman"/>
                <a:sym typeface="Times New Roman"/>
              </a:rPr>
              <a:t>Facts about the roof lizard</a:t>
            </a:r>
            <a:endParaRPr sz="16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The roof lizard’s scientific name is: </a:t>
            </a:r>
            <a:r>
              <a:rPr i="1" lang="en" sz="1400">
                <a:latin typeface="Times New Roman"/>
                <a:ea typeface="Times New Roman"/>
                <a:cs typeface="Times New Roman"/>
                <a:sym typeface="Times New Roman"/>
              </a:rPr>
              <a:t>stegosaurus</a:t>
            </a:r>
            <a:r>
              <a:rPr lang="en" sz="1400">
                <a:latin typeface="Times New Roman"/>
                <a:ea typeface="Times New Roman"/>
                <a:cs typeface="Times New Roman"/>
                <a:sym typeface="Times New Roman"/>
              </a:rPr>
              <a:t>. This name is a combination of the Greek words, </a:t>
            </a:r>
            <a:r>
              <a:rPr i="1" lang="en" sz="1400">
                <a:latin typeface="Times New Roman"/>
                <a:ea typeface="Times New Roman"/>
                <a:cs typeface="Times New Roman"/>
                <a:sym typeface="Times New Roman"/>
              </a:rPr>
              <a:t>stegos</a:t>
            </a:r>
            <a:r>
              <a:rPr lang="en" sz="1400">
                <a:latin typeface="Times New Roman"/>
                <a:ea typeface="Times New Roman"/>
                <a:cs typeface="Times New Roman"/>
                <a:sym typeface="Times New Roman"/>
              </a:rPr>
              <a:t> (roof) and </a:t>
            </a:r>
            <a:r>
              <a:rPr i="1" lang="en" sz="1400">
                <a:latin typeface="Times New Roman"/>
                <a:ea typeface="Times New Roman"/>
                <a:cs typeface="Times New Roman"/>
                <a:sym typeface="Times New Roman"/>
              </a:rPr>
              <a:t>saurus</a:t>
            </a:r>
            <a:r>
              <a:rPr lang="en" sz="1400">
                <a:latin typeface="Times New Roman"/>
                <a:ea typeface="Times New Roman"/>
                <a:cs typeface="Times New Roman"/>
                <a:sym typeface="Times New Roman"/>
              </a:rPr>
              <a:t> (lizard).</a:t>
            </a:r>
            <a:endParaRPr sz="14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While the roof lizard’s plates were most likely used to defend this plant eater from hungry, meat eating dinosaurs, scientists now believe they may have also been used to help regulate (control) this cold blooded lizard’s temperature.</a:t>
            </a:r>
            <a:endParaRPr sz="14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In terms of helping to defend itself, its plates were probably more for show; the large plates made this enormous dinosaur even bigger. This increase in size could have been enough to convince predators to find an smaller target for lunch.</a:t>
            </a:r>
            <a:endParaRPr sz="14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While its date of origin is not certain, it is believed to have roamed the Earth nearly 160 million years ago.</a:t>
            </a:r>
            <a:endParaRPr sz="14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Scientists once believed that the roof lizard may have had a second brain.</a:t>
            </a:r>
            <a:endParaRPr sz="14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It had a series of bones under its neck to protect its most vulnerable area from attack.</a:t>
            </a:r>
            <a:endParaRPr sz="14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Noto Sans Symbols"/>
              <a:buChar char="●"/>
            </a:pPr>
            <a:r>
              <a:rPr lang="en" sz="1400">
                <a:latin typeface="Times New Roman"/>
                <a:ea typeface="Times New Roman"/>
                <a:cs typeface="Times New Roman"/>
                <a:sym typeface="Times New Roman"/>
              </a:rPr>
              <a:t>It is the state dinosaur of Colorado.</a:t>
            </a:r>
            <a:endParaRPr sz="1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1" sz="2400" u="sng">
              <a:solidFill>
                <a:srgbClr val="324158"/>
              </a:solidFill>
              <a:latin typeface="Times New Roman"/>
              <a:ea typeface="Times New Roman"/>
              <a:cs typeface="Times New Roman"/>
              <a:sym typeface="Times New Roman"/>
            </a:endParaRPr>
          </a:p>
          <a:p>
            <a:pPr indent="0" lvl="0" marL="0" rtl="0" algn="ctr">
              <a:spcBef>
                <a:spcPts val="10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101100"/>
            <a:ext cx="8520600" cy="494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324158"/>
                </a:solidFill>
              </a:rPr>
              <a:t>Describe your </a:t>
            </a:r>
            <a:r>
              <a:rPr lang="en">
                <a:solidFill>
                  <a:srgbClr val="BADA55"/>
                </a:solidFill>
              </a:rPr>
              <a:t>discovery</a:t>
            </a:r>
            <a:r>
              <a:rPr lang="en">
                <a:solidFill>
                  <a:srgbClr val="324158"/>
                </a:solidFill>
              </a:rPr>
              <a:t> in your own words.</a:t>
            </a:r>
            <a:endParaRPr>
              <a:solidFill>
                <a:srgbClr val="32415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9"/>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What</a:t>
            </a:r>
            <a:r>
              <a:rPr lang="en">
                <a:solidFill>
                  <a:srgbClr val="324158"/>
                </a:solidFill>
              </a:rPr>
              <a:t> is it</a:t>
            </a:r>
            <a:r>
              <a:rPr lang="en">
                <a:solidFill>
                  <a:srgbClr val="BADA55"/>
                </a:solidFill>
              </a:rPr>
              <a:t>?</a:t>
            </a:r>
            <a:endParaRPr>
              <a:solidFill>
                <a:srgbClr val="BADA5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20"/>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Who</a:t>
            </a:r>
            <a:r>
              <a:rPr lang="en">
                <a:solidFill>
                  <a:srgbClr val="324158"/>
                </a:solidFill>
              </a:rPr>
              <a:t> would be curious to know about it</a:t>
            </a:r>
            <a:r>
              <a:rPr lang="en">
                <a:solidFill>
                  <a:srgbClr val="BADA55"/>
                </a:solidFill>
              </a:rPr>
              <a:t>?</a:t>
            </a:r>
            <a:endParaRPr>
              <a:solidFill>
                <a:srgbClr val="BADA5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BADA55"/>
                </a:solidFill>
              </a:rPr>
              <a:t>How</a:t>
            </a:r>
            <a:r>
              <a:rPr lang="en">
                <a:solidFill>
                  <a:srgbClr val="324158"/>
                </a:solidFill>
              </a:rPr>
              <a:t> does it live</a:t>
            </a:r>
            <a:r>
              <a:rPr lang="en">
                <a:solidFill>
                  <a:srgbClr val="BADA55"/>
                </a:solidFill>
              </a:rPr>
              <a:t>?</a:t>
            </a:r>
            <a:endParaRPr>
              <a:solidFill>
                <a:srgbClr val="BADA55"/>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